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0665" autoAdjust="0"/>
    <p:restoredTop sz="94660"/>
  </p:normalViewPr>
  <p:slideViewPr>
    <p:cSldViewPr>
      <p:cViewPr varScale="1">
        <p:scale>
          <a:sx n="87" d="100"/>
          <a:sy n="87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FE3B0-C5A0-4892-B777-2D85CF931E0F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27A0-5012-4E72-9FCD-3B5A9FDE4C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740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28FEAA-87D1-41AC-8141-B5CBDA365B60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616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64062" cy="3424237"/>
          </a:xfrm>
          <a:ln/>
        </p:spPr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Importance of understanding why change is needed</a:t>
            </a:r>
          </a:p>
          <a:p>
            <a:r>
              <a:rPr lang="en-US" b="1" dirty="0"/>
              <a:t>Discuss example of house</a:t>
            </a:r>
          </a:p>
          <a:p>
            <a:r>
              <a:rPr lang="en-US" dirty="0"/>
              <a:t>Next – Is there a PM process?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AVR </a:t>
            </a:r>
            <a:r>
              <a:rPr lang="en-US" dirty="0" smtClean="0"/>
              <a:t>Associates </a:t>
            </a:r>
            <a:r>
              <a:rPr lang="en-US" dirty="0" smtClean="0"/>
              <a:t>Ltd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C8CAF0-03F8-4309-A934-A091ACDBA512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43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Overall context of PM</a:t>
            </a:r>
          </a:p>
          <a:p>
            <a:r>
              <a:rPr lang="en-US" dirty="0"/>
              <a:t>Why manage by project</a:t>
            </a:r>
          </a:p>
          <a:p>
            <a:r>
              <a:rPr lang="en-US" dirty="0"/>
              <a:t>Skills if you are the PM</a:t>
            </a:r>
          </a:p>
          <a:p>
            <a:r>
              <a:rPr lang="en-US" dirty="0"/>
              <a:t>Next – Q about project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AVR </a:t>
            </a:r>
            <a:r>
              <a:rPr lang="en-US" dirty="0" smtClean="0"/>
              <a:t>Associates </a:t>
            </a:r>
            <a:r>
              <a:rPr lang="en-US" dirty="0" smtClean="0"/>
              <a:t>Ltd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76784B-40B4-44C6-B0AF-711A053D931F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442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Crisis</a:t>
            </a:r>
          </a:p>
          <a:p>
            <a:r>
              <a:rPr lang="en-US" dirty="0"/>
              <a:t>Business opportunity</a:t>
            </a:r>
          </a:p>
          <a:p>
            <a:r>
              <a:rPr lang="en-US" dirty="0"/>
              <a:t>Competition</a:t>
            </a:r>
          </a:p>
          <a:p>
            <a:r>
              <a:rPr lang="en-US" dirty="0"/>
              <a:t>Band – Aid</a:t>
            </a:r>
          </a:p>
          <a:p>
            <a:r>
              <a:rPr lang="en-US" dirty="0"/>
              <a:t>Low hanging fruit</a:t>
            </a:r>
          </a:p>
          <a:p>
            <a:r>
              <a:rPr lang="en-US" dirty="0"/>
              <a:t>Next – Their experience with PM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AVR </a:t>
            </a:r>
            <a:r>
              <a:rPr lang="en-US" dirty="0" smtClean="0"/>
              <a:t>Associates </a:t>
            </a:r>
            <a:r>
              <a:rPr lang="en-US" dirty="0" smtClean="0"/>
              <a:t>Ltd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37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355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0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557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45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99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27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33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96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340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98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A17F-ACCA-44D1-BC10-81EC92043AE7}" type="datetimeFigureOut">
              <a:rPr lang="en-US" smtClean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87793-9F14-4327-943F-54816A58C0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109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mief.or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no.org/toolbox.html" TargetMode="External"/><Relationship Id="rId2" Type="http://schemas.openxmlformats.org/officeDocument/2006/relationships/hyperlink" Target="http://rightquestion.org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dutopia.org/blog/build-curiosity-questioning-strategies-kevin-washbur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ightquestion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nichols\AppData\Local\Microsoft\Windows\INetCache\IE\PVX40N0E\MP90039008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1000"/>
            <a:ext cx="3195828" cy="448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417777">
            <a:off x="878600" y="2112756"/>
            <a:ext cx="4191000" cy="1419479"/>
          </a:xfrm>
        </p:spPr>
        <p:txBody>
          <a:bodyPr>
            <a:noAutofit/>
          </a:bodyPr>
          <a:lstStyle/>
          <a:p>
            <a:r>
              <a:rPr lang="en-US" sz="7200" dirty="0" smtClean="0"/>
              <a:t>Questions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861133"/>
            <a:ext cx="7691628" cy="1207195"/>
          </a:xfrm>
        </p:spPr>
        <p:txBody>
          <a:bodyPr>
            <a:noAutofit/>
          </a:bodyPr>
          <a:lstStyle/>
          <a:p>
            <a:r>
              <a:rPr lang="en-US" sz="2400" dirty="0" smtClean="0"/>
              <a:t>Understand the kinds of questions to ask during a project. </a:t>
            </a:r>
          </a:p>
          <a:p>
            <a:r>
              <a:rPr lang="en-US" sz="2400" dirty="0" smtClean="0"/>
              <a:t>Show how to use different questioning strategies.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61722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PMI Education Foundation: </a:t>
            </a:r>
            <a:r>
              <a:rPr lang="en-US" dirty="0" smtClean="0">
                <a:hlinkClick r:id="rId3"/>
              </a:rPr>
              <a:t>www.pmief.org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7607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346" name="Picture 2" descr="mag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70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13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Situations that may Result in </a:t>
            </a:r>
            <a:r>
              <a:rPr lang="en-US" dirty="0"/>
              <a:t>PM?</a:t>
            </a:r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i="1" u="sng" dirty="0" smtClean="0"/>
              <a:t>CRISIS</a:t>
            </a:r>
            <a:endParaRPr lang="en-US" b="1" i="1" u="sng" dirty="0"/>
          </a:p>
          <a:p>
            <a:r>
              <a:rPr lang="en-US" dirty="0"/>
              <a:t>A new business opportunity</a:t>
            </a:r>
          </a:p>
          <a:p>
            <a:r>
              <a:rPr lang="en-US" dirty="0"/>
              <a:t>Perception that the organization is at a competitive disadvantage</a:t>
            </a:r>
          </a:p>
          <a:p>
            <a:r>
              <a:rPr lang="en-US" dirty="0"/>
              <a:t>PM is often viewed as a “</a:t>
            </a:r>
            <a:r>
              <a:rPr lang="en-US" i="1" dirty="0"/>
              <a:t>Band-Aid</a:t>
            </a:r>
            <a:r>
              <a:rPr lang="en-US" dirty="0"/>
              <a:t>”</a:t>
            </a:r>
          </a:p>
          <a:p>
            <a:r>
              <a:rPr lang="en-US" dirty="0"/>
              <a:t>Early successes (</a:t>
            </a:r>
            <a:r>
              <a:rPr lang="en-US" i="1" dirty="0"/>
              <a:t>low hanging fruit</a:t>
            </a:r>
            <a:r>
              <a:rPr lang="en-US" dirty="0"/>
              <a:t>)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sz="2000" dirty="0"/>
              <a:t>			</a:t>
            </a:r>
            <a:r>
              <a:rPr lang="en-US" sz="2000" i="1" dirty="0">
                <a:solidFill>
                  <a:schemeClr val="tx1"/>
                </a:solidFill>
              </a:rPr>
              <a:t>Source: Janice Thomas, Athabascau University, 2001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 AVR Associates, Ltd. 2014 B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www.avrassociates.com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8B139-C919-4C70-B851-0AD8F7A0410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39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Motivate and engage curiosity and interests</a:t>
            </a:r>
          </a:p>
          <a:p>
            <a:r>
              <a:rPr lang="en-US" dirty="0" smtClean="0"/>
              <a:t>Determine knowledge and understanding</a:t>
            </a:r>
          </a:p>
          <a:p>
            <a:r>
              <a:rPr lang="en-US" dirty="0" smtClean="0"/>
              <a:t>Prompt observation</a:t>
            </a:r>
          </a:p>
          <a:p>
            <a:r>
              <a:rPr lang="en-US" dirty="0" smtClean="0"/>
              <a:t>Encourage reflection</a:t>
            </a:r>
          </a:p>
          <a:p>
            <a:r>
              <a:rPr lang="en-US" dirty="0" smtClean="0"/>
              <a:t>Promotes critical thinking &amp; problem solving</a:t>
            </a:r>
          </a:p>
          <a:p>
            <a:r>
              <a:rPr lang="en-US" dirty="0" smtClean="0"/>
              <a:t>Encourage creativity</a:t>
            </a:r>
          </a:p>
          <a:p>
            <a:r>
              <a:rPr lang="en-US" dirty="0" smtClean="0"/>
              <a:t>Gather data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2050" name="Picture 2" descr="C:\Users\wnichols\AppData\Local\Microsoft\Windows\INetCache\IE\J5JIND69\MP90043877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572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208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 of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5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Justification</a:t>
            </a:r>
            <a:r>
              <a:rPr lang="en-US" dirty="0" smtClean="0"/>
              <a:t> = ask for reasons or evidence for an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    opinion</a:t>
            </a:r>
          </a:p>
          <a:p>
            <a:pPr marL="0" indent="0">
              <a:buNone/>
            </a:pPr>
            <a:r>
              <a:rPr lang="en-US" sz="5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</a:t>
            </a:r>
            <a:r>
              <a:rPr lang="en-US" dirty="0" smtClean="0"/>
              <a:t> = ask for facts</a:t>
            </a:r>
          </a:p>
          <a:p>
            <a:pPr marL="0" indent="0">
              <a:buNone/>
            </a:pPr>
            <a:r>
              <a:rPr lang="en-US" sz="5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Clarification</a:t>
            </a:r>
            <a:r>
              <a:rPr lang="en-US" dirty="0" smtClean="0"/>
              <a:t> = ask for explanation or specifics</a:t>
            </a:r>
          </a:p>
          <a:p>
            <a:pPr marL="0" indent="0">
              <a:buNone/>
            </a:pPr>
            <a:r>
              <a:rPr lang="en-US" sz="5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Elaboration</a:t>
            </a:r>
            <a:r>
              <a:rPr lang="en-US" dirty="0" smtClean="0"/>
              <a:t> = ask for more details</a:t>
            </a:r>
          </a:p>
          <a:p>
            <a:pPr marL="0" indent="0">
              <a:buNone/>
            </a:pPr>
            <a:r>
              <a:rPr lang="en-US" sz="5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Interpretation</a:t>
            </a:r>
            <a:r>
              <a:rPr lang="en-US" dirty="0" smtClean="0"/>
              <a:t> = ask for inferences based on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facts.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888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Question Formulation Technique (QFT)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From the Right Question Institute: </a:t>
            </a:r>
            <a:r>
              <a:rPr lang="en-US" dirty="0" smtClean="0">
                <a:hlinkClick r:id="rId2"/>
              </a:rPr>
              <a:t>http://rightquestion.org</a:t>
            </a:r>
            <a:r>
              <a:rPr lang="en-US" dirty="0" smtClean="0"/>
              <a:t>, </a:t>
            </a:r>
            <a:r>
              <a:rPr lang="en-US" dirty="0" smtClean="0">
                <a:hlinkClick r:id="rId3"/>
              </a:rPr>
              <a:t>http://fno.org/toolbox.html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http://www.edutopia.org/blog/build-curiosity-questioning-strategies-kevin-washburn</a:t>
            </a:r>
            <a:endParaRPr lang="en-US" dirty="0" smtClean="0"/>
          </a:p>
          <a:p>
            <a:r>
              <a:rPr lang="en-US" dirty="0" smtClean="0"/>
              <a:t>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565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1 - </a:t>
            </a:r>
            <a:r>
              <a:rPr lang="en-US" b="1" dirty="0" smtClean="0"/>
              <a:t>Think, Pair then Share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as many questions as you can </a:t>
            </a:r>
          </a:p>
          <a:p>
            <a:r>
              <a:rPr lang="en-US" dirty="0" smtClean="0"/>
              <a:t>Do not stop to discuss, judge or answer any questions</a:t>
            </a:r>
          </a:p>
          <a:p>
            <a:r>
              <a:rPr lang="en-US" dirty="0" smtClean="0"/>
              <a:t>Write down every question exactly as it was stated</a:t>
            </a:r>
          </a:p>
          <a:p>
            <a:r>
              <a:rPr lang="en-US" dirty="0" smtClean="0"/>
              <a:t>Change any statements into questions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7000" y="63246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 Right Question Institute: </a:t>
            </a:r>
            <a:r>
              <a:rPr lang="en-US" dirty="0" smtClean="0">
                <a:hlinkClick r:id="rId2"/>
              </a:rPr>
              <a:t>http://rightquestion.org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134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Categorize, label, top and group </a:t>
            </a:r>
          </a:p>
          <a:p>
            <a:pPr lvl="1"/>
            <a:r>
              <a:rPr lang="en-US" dirty="0" smtClean="0"/>
              <a:t> find a common theme to organize the questions</a:t>
            </a:r>
          </a:p>
          <a:p>
            <a:endParaRPr lang="en-US" dirty="0"/>
          </a:p>
        </p:txBody>
      </p:sp>
      <p:pic>
        <p:nvPicPr>
          <p:cNvPr id="3074" name="Picture 2" descr="C:\Users\wnichols\AppData\Local\Microsoft\Windows\INetCache\IE\X0QFHGU3\MC90044151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144" y="62559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241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 smtClean="0"/>
              <a:t>Management uses questions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04800" y="2906713"/>
            <a:ext cx="8381999" cy="1500187"/>
          </a:xfrm>
        </p:spPr>
        <p:txBody>
          <a:bodyPr/>
          <a:lstStyle/>
          <a:p>
            <a:r>
              <a:rPr lang="en-US" dirty="0" smtClean="0"/>
              <a:t>In PM questions are used to gather data and then analyzed to make decisions.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434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26" name="Picture 2" descr="mag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70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4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“Good” Business?</a:t>
            </a:r>
          </a:p>
        </p:txBody>
      </p:sp>
      <p:sp>
        <p:nvSpPr>
          <p:cNvPr id="6154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88338" cy="43132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Aligned with the strategic direction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dirty="0" smtClean="0"/>
              <a:t>Maximizing the </a:t>
            </a:r>
            <a:r>
              <a:rPr lang="en-US" dirty="0"/>
              <a:t>value </a:t>
            </a:r>
            <a:r>
              <a:rPr lang="en-US" dirty="0" smtClean="0"/>
              <a:t>of the change to your </a:t>
            </a:r>
            <a:r>
              <a:rPr lang="en-US" dirty="0"/>
              <a:t>organization?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Balance </a:t>
            </a:r>
            <a:r>
              <a:rPr lang="en-US" dirty="0"/>
              <a:t>of </a:t>
            </a:r>
            <a:r>
              <a:rPr lang="en-US" dirty="0" smtClean="0"/>
              <a:t>projects, that is, legacy and forward looking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Resources skilled and available to </a:t>
            </a:r>
            <a:r>
              <a:rPr lang="en-US" b="1" i="1" dirty="0" smtClean="0"/>
              <a:t>actually</a:t>
            </a:r>
            <a:r>
              <a:rPr lang="en-US" dirty="0" smtClean="0"/>
              <a:t> to do the required work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Important to do the “</a:t>
            </a:r>
            <a:r>
              <a:rPr lang="en-US" b="1" i="1" dirty="0" smtClean="0"/>
              <a:t>right</a:t>
            </a:r>
            <a:r>
              <a:rPr lang="en-US" dirty="0" smtClean="0"/>
              <a:t>” projects as well as doing the projects “</a:t>
            </a:r>
            <a:r>
              <a:rPr lang="en-US" b="1" i="1" dirty="0" smtClean="0"/>
              <a:t>right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 AVR Associates, Ltd. 2014 B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www.avrassociates.com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8B139-C919-4C70-B851-0AD8F7A0410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91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154" name="Picture 2" descr="mag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70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31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Information</a:t>
            </a:r>
            <a:endParaRPr lang="en-US" dirty="0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09295" y="1925263"/>
            <a:ext cx="8322328" cy="3659747"/>
          </a:xfrm>
        </p:spPr>
        <p:txBody>
          <a:bodyPr/>
          <a:lstStyle/>
          <a:p>
            <a:r>
              <a:rPr lang="en-US" dirty="0" smtClean="0"/>
              <a:t>PM is usually associated with introducing specific change into an environment after numerous other analysis and decisions had been made</a:t>
            </a:r>
          </a:p>
          <a:p>
            <a:r>
              <a:rPr lang="en-US" dirty="0" smtClean="0"/>
              <a:t>What are some of the situations that often result in the use of project </a:t>
            </a:r>
            <a:r>
              <a:rPr lang="en-US" dirty="0"/>
              <a:t>management </a:t>
            </a:r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 AVR Associates, Ltd. 2014 B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www.avrassociates.com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8B139-C919-4C70-B851-0AD8F7A0410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24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410</Words>
  <Application>Microsoft Office PowerPoint</Application>
  <PresentationFormat>On-screen Show (4:3)</PresentationFormat>
  <Paragraphs>81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Questions</vt:lpstr>
      <vt:lpstr>Purpose of Questions</vt:lpstr>
      <vt:lpstr>Categories of Questions</vt:lpstr>
      <vt:lpstr>Question Formulation Technique (QFT)</vt:lpstr>
      <vt:lpstr>Step 1 - Think, Pair then Share </vt:lpstr>
      <vt:lpstr>STEP 2</vt:lpstr>
      <vt:lpstr>Project Management uses questions</vt:lpstr>
      <vt:lpstr>What is “Good” Business?</vt:lpstr>
      <vt:lpstr>Assessing Information</vt:lpstr>
      <vt:lpstr>Situations that may Result in PM?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</dc:title>
  <dc:creator>Wendy Nichols</dc:creator>
  <cp:lastModifiedBy>Wendy Nichols</cp:lastModifiedBy>
  <cp:revision>8</cp:revision>
  <dcterms:created xsi:type="dcterms:W3CDTF">2014-08-25T21:50:11Z</dcterms:created>
  <dcterms:modified xsi:type="dcterms:W3CDTF">2014-09-15T15:35:01Z</dcterms:modified>
</cp:coreProperties>
</file>